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2" r:id="rId3"/>
    <p:sldId id="264" r:id="rId4"/>
    <p:sldId id="265" r:id="rId5"/>
    <p:sldId id="272" r:id="rId6"/>
    <p:sldId id="276" r:id="rId7"/>
    <p:sldId id="266" r:id="rId8"/>
    <p:sldId id="284" r:id="rId9"/>
    <p:sldId id="280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4624525-A520-09C0-A12A-1DB6BC0E3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8C0852FA-20F1-03B8-2514-8F78AD8A5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D34C0EAB-8DA1-4594-E43C-F3D2666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03ABBFB-5BE2-A8D4-839E-D0F2EBF2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9527A69B-5C7E-DDED-33B0-6FEE21CF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3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5C8E346-FC3A-9802-3BDB-05DFFBD14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0A241615-B7CD-C0E6-7867-17A5CC2CB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1FA2363-A067-9929-679B-494CE31A4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13C5BBD-E7EB-E469-6D51-89C52072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F88E534-80AA-8781-0A9E-16FE1AEB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3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E7F7DFD1-C6C3-6231-BCCB-CDE4C3224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BE6371D9-BBAC-018A-822E-0E647B14B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BE45499-40DB-A783-5958-D7859A1B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1CAA8658-6937-0B77-C4FE-10698E5F1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9520DD0-CDA9-7662-9372-EA8EBDE97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3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E55E9A1-7ED8-7A21-867D-D7709E86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F290729-E372-41C2-B59C-4A21AD338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D934797B-8034-078B-751C-E6B9799BC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DE9B930-EC8F-DBA5-B233-2FCD4592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8F87084-2BCC-697F-E206-B56E3B09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478458D-442B-EF94-E429-CCD253F6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75296A2F-1C56-7212-CE29-482692C70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8D19EB1-880D-E7EF-35FF-BF644376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EF323A5-D0F5-1602-76C7-8D5058FEB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2ACAB4A-1B15-1082-4BCE-D9BD2C1F5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1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FE3B1A-F29E-E86F-8042-54B84D92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BBA4C50-E02A-4299-95A8-FB17EEF8D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B4792E7E-C46B-723F-EFD9-E8F0B9E5D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78B7C7B-7651-6387-C7C8-7A879B70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434D1FE-EC77-7C60-7C49-94F6AC27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AFD3F330-C595-457D-735D-62F3E69D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8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A9CB843-A3B4-0789-A2A4-8433901F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B6906D19-96E9-810E-6566-7B55604DF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E24F341C-15B9-5359-5616-88E8F40D3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AF7A1EEE-B9EB-5E99-2891-861E555EB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61A66ABB-1A9E-83B9-500E-84334253A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D6049603-2502-DD7D-38D5-9C9D693B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C96FD7A0-D494-2F0C-0E15-ADDDA564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7F6662B3-6511-CB58-4240-FFA9298D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6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C2A67C7-F233-BF86-A920-A92F2DA3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BFE9ABB3-A8D9-E157-50A9-6B5BE93C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83C0AC3F-7648-1985-4AEB-5F8819FE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931EA17C-105D-CD35-7EDA-BF63371D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0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6B444D0F-BAD6-5B30-6A44-938BBBEB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FAD9A35E-E029-6329-C06B-625DA72E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96934C23-9037-98EE-D9F8-8D6108CA5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2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B53B158-4122-2734-58E8-1E3DFD7F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4481A1C-D5A0-6A8C-29BC-E58CA3CCD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754B7BA8-D07B-FB71-DF60-07B34AF16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F6E7AD9-C3E4-2D26-1AE5-8C68579D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F0F625A-2E62-6854-AF97-DE756479C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C50F5CC-4025-5EC3-DDE8-B3A78A3E3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7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8F05FC6-66CE-088B-3576-F0A8F5056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8357B29A-618F-AA97-F782-C6BA4A5F67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A1E249A7-E74E-00A0-4C2A-5804544E3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71DFF39-4436-A61B-8FEE-4E73D1EE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E5E0D1BC-528C-F3AF-22C0-82650BCA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06E979A-FCA0-EF8F-C47A-C4648A122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8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F0BCA22-425F-EEDA-74DE-67131A90D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D967B241-EA01-C79A-887B-53B471E76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799E643-72BB-4BA1-C288-BDB932731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E4E4E-E3D6-4E19-9F53-01C8F83009B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99342E0-9315-760F-85C9-81DEB1A6B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F760765-709B-C186-A412-5B69E13CF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26E5-ABDF-449C-83EF-C23B1413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3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F60F5D7-DFAA-9CC7-4739-3AFE24E3B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Transglycosylation</a:t>
            </a:r>
            <a:r>
              <a:rPr lang="cs-CZ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reaction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-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scheme</a:t>
            </a:r>
            <a:endParaRPr 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96E90CCA-7B15-27C3-AE3C-D9F3B0A2C6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endParaRPr lang="cs-CZ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Nucleoside phosphorylases (NPs)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become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most studied enzyme class with respect to nucleoside biosynthesis since the first member was isolated from rat liver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NPs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facilitate the reversible breakage/formation of a glycosidic bond between nucleobase and sugar moiety in the presence of inorganic phosphate. In vivo, the thermodynamic equilibrium directs the reaction towards nucleobase liberation while the opposite occurs </a:t>
            </a:r>
            <a:r>
              <a:rPr lang="en-US" sz="14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 vitro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cs-CZ" sz="1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  <p:pic>
        <p:nvPicPr>
          <p:cNvPr id="5" name="Picture 2" descr="Biomolecules 10 00552 sch001 550">
            <a:extLst>
              <a:ext uri="{FF2B5EF4-FFF2-40B4-BE49-F238E27FC236}">
                <a16:creationId xmlns="" xmlns:a16="http://schemas.microsoft.com/office/drawing/2014/main" id="{7B43242F-AD4E-6321-0415-2941D463246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16250"/>
            <a:ext cx="5334000" cy="215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D9BE904D-DE32-5F42-5DB6-D4503B93A2F3}"/>
              </a:ext>
            </a:extLst>
          </p:cNvPr>
          <p:cNvSpPr txBox="1"/>
          <p:nvPr/>
        </p:nvSpPr>
        <p:spPr>
          <a:xfrm>
            <a:off x="723900" y="1690688"/>
            <a:ext cx="53721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Phosphorolysis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nucleosides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catalyzed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by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nucleoside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phosphorylases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NPs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).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Urd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—uridine, UP—uridine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phosphorylase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PNP—purine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nucleoside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phosphorylase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Rib-1-P—</a:t>
            </a:r>
            <a:r>
              <a:rPr lang="el-GR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α-</a:t>
            </a:r>
            <a:r>
              <a:rPr lang="cs-CZ" sz="1400" b="1" i="1" cap="small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-ribose-1-phosphate,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Pi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—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inorganic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b="1" i="1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phosphate</a:t>
            </a:r>
            <a:r>
              <a:rPr lang="cs-CZ" sz="1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ion</a:t>
            </a:r>
            <a:endParaRPr lang="en-US" sz="1400" b="1" i="1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01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5E11C0E-C821-3CE9-4A27-2D3FA0BC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Adaptive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evolution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as a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tool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for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E. coli 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strain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producing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extracellular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transglycosilases</a:t>
            </a:r>
            <a:endParaRPr lang="en-US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737C51E-F290-72A8-9EA4-AF1FE8A41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1778"/>
          </a:xfrm>
        </p:spPr>
        <p:txBody>
          <a:bodyPr>
            <a:normAutofit/>
          </a:bodyPr>
          <a:lstStyle/>
          <a:p>
            <a:pPr algn="just">
              <a:spcAft>
                <a:spcPts val="800"/>
              </a:spcAft>
            </a:pP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main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target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develop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E. coli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strains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producing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enzymes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 a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good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quality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volume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and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low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price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algn="just">
              <a:spcAft>
                <a:spcPts val="800"/>
              </a:spcAft>
            </a:pP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addition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some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problems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protein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purification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from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cell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lysate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decided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develop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strains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producing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recombining</a:t>
            </a:r>
            <a:r>
              <a:rPr lang="cs-CZ" sz="2000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enzymes</a:t>
            </a:r>
            <a:r>
              <a:rPr lang="cs-CZ" sz="2000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 a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commercially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applicable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way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Such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approach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has not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been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published</a:t>
            </a:r>
            <a:r>
              <a:rPr lang="cs-CZ" sz="20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 far.</a:t>
            </a:r>
          </a:p>
          <a:p>
            <a:pPr algn="just">
              <a:spcAft>
                <a:spcPts val="800"/>
              </a:spcAft>
            </a:pP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lot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effort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has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been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made to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develop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E. coli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strains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producing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nucleoside</a:t>
            </a:r>
            <a:r>
              <a:rPr lang="cs-CZ" sz="20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phosphorylases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to 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scale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up a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biosynthetic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just">
              <a:spcAft>
                <a:spcPts val="800"/>
              </a:spcAft>
            </a:pP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Adaptive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laboratory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evolution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(ALE)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screen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select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positive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colonies</a:t>
            </a:r>
            <a:endParaRPr lang="cs-CZ" sz="20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Colonies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with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traces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</a:t>
            </a:r>
            <a:r>
              <a:rPr lang="cs-CZ" sz="20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production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were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repeatably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treated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by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mutagens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screened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selected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until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satisfactory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peroduction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reached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 algn="just">
              <a:spcAft>
                <a:spcPts val="800"/>
              </a:spcAft>
            </a:pP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Strains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producing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minimum 1 g UP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PNP/l media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were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selected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final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optimization</a:t>
            </a:r>
            <a:r>
              <a:rPr lang="cs-CZ" sz="20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5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054BE2D-5AAE-6E03-073E-A5CE08E3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Product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characteristics</a:t>
            </a:r>
            <a:endParaRPr 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="" xmlns:a16="http://schemas.microsoft.com/office/drawing/2014/main" id="{68B332C5-AA17-B2EC-2E79-1E96A1339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Production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transglycosilases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both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UP and PNP in a minimum </a:t>
            </a:r>
            <a:r>
              <a:rPr lang="cs-CZ" sz="19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quantity</a:t>
            </a:r>
            <a:r>
              <a:rPr lang="cs-CZ" sz="19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9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5 g/l media</a:t>
            </a:r>
          </a:p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Low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production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cost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Known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gene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sequence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 AA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sequence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both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enzymes</a:t>
            </a:r>
            <a:endParaRPr lang="cs-CZ" sz="19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Defined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vector</a:t>
            </a:r>
            <a:endParaRPr lang="cs-CZ" sz="19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Stable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production</a:t>
            </a:r>
            <a:endParaRPr lang="cs-CZ" sz="19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UP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PNP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forming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minimum 85%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all </a:t>
            </a:r>
            <a:r>
              <a:rPr lang="cs-CZ" sz="1900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proteins</a:t>
            </a:r>
            <a:endParaRPr lang="cs-CZ" sz="19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Simple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cheap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purification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by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combining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heat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ammonium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sulfate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precipitation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presence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his tag IMAC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explored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if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needed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Ammonium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sulfate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precipitate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used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directly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biosynthesis</a:t>
            </a:r>
            <a:endParaRPr lang="cs-CZ" sz="19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need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protect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enzyme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from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degradation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during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9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9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synthesis</a:t>
            </a:r>
            <a:endParaRPr lang="cs-CZ" sz="19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18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Availability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recombinant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UP and PNP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 more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limitation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biosynthetic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process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8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800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nucleosides</a:t>
            </a:r>
            <a:endParaRPr lang="cs-CZ" sz="1800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09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453BC18-FB8A-B315-346B-65D86DA4B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Cladribine (2-chloro-2′-deoxy-β-D-adenosine) is an FDA approved drug for the treatment of hairy cell leukemia. 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received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both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 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and FDA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approval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for relapsing–remitting multiple sclerosis (RRMS) treatment.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new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indication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inovator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expects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sales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over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 bil USD in 2025,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which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makes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cladribine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compound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growing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interest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n-US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raditionally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cladribine is synthesized by 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chemical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synthesis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that require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multiple reaction steps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processed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multiple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equipment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use of organic solvents, and removal of protecting groups, causing the accumulation of racemic mixtures that affect further purification. </a:t>
            </a:r>
            <a:endParaRPr lang="cs-CZ" sz="1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Our </a:t>
            </a:r>
            <a:r>
              <a:rPr lang="en-US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biosynthe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tic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process is quite efficient, characterized by production of about 5 g cladribine/l media/ 1 hr. The process is completely organic solvent free, purification is realized by 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combination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crystallization/recrystallization,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need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chromatographic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purification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reach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USP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EP 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specifications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cs-CZ" sz="1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US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onversion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of intermediates is over 85%, total yield is about 60% with a purity closed to 99.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r>
              <a:rPr lang="en-US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%.</a:t>
            </a:r>
            <a:endParaRPr lang="cs-CZ" sz="1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process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does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not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need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any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special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equipment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cladribine,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a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simple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step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biosynthesis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in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buffered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water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medium,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highly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reproducible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easy</a:t>
            </a:r>
            <a:r>
              <a:rPr lang="cs-CZ" sz="14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cs-CZ" sz="14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validate</a:t>
            </a:r>
            <a:endParaRPr lang="cs-CZ" sz="1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Patent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application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PV 2023-33 to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protect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cladribine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enzymatic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synthesis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has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been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submitted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and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reviewed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by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</a:t>
            </a:r>
            <a:r>
              <a:rPr lang="cs-CZ" sz="14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Czech Patent Office </a:t>
            </a:r>
            <a:r>
              <a:rPr lang="cs-CZ" sz="14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recently</a:t>
            </a:r>
            <a:endParaRPr lang="cs-CZ" sz="14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3371E9DC-8E68-1E4E-82B9-BFF63F277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156" y="681037"/>
            <a:ext cx="10225644" cy="45719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32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solidFill>
                  <a:srgbClr val="00B05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/>
            </a:r>
            <a:br>
              <a:rPr lang="cs-CZ" sz="3200" dirty="0">
                <a:solidFill>
                  <a:srgbClr val="00B05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</a:b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Examples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Enzymes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application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I – </a:t>
            </a:r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Biosynthesis o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Cladribine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6611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955032-BA3B-40B3-AED2-D525C1CD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HPLC profile </a:t>
            </a:r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 recrystalized cladribine</a:t>
            </a:r>
            <a:endParaRPr 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Zástupný obsah 3" descr="Obsah obrázku stůl&#10;&#10;Popis byl vytvořen automaticky">
            <a:extLst>
              <a:ext uri="{FF2B5EF4-FFF2-40B4-BE49-F238E27FC236}">
                <a16:creationId xmlns="" xmlns:a16="http://schemas.microsoft.com/office/drawing/2014/main" id="{24F01408-A1E8-4072-BB6F-68842C7BCD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32" y="2315688"/>
            <a:ext cx="6371112" cy="2853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76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04E0BD7-0ED7-9863-2068-41181B06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Available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final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dosage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forms</a:t>
            </a:r>
            <a:endParaRPr lang="en-US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00BCC5C-0647-AC50-3F37-C991AD35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49643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>
                <a:solidFill>
                  <a:srgbClr val="C00000"/>
                </a:solidFill>
              </a:rPr>
              <a:t>Solid </a:t>
            </a:r>
            <a:r>
              <a:rPr lang="cs-CZ" i="1" dirty="0" err="1">
                <a:solidFill>
                  <a:srgbClr val="C00000"/>
                </a:solidFill>
              </a:rPr>
              <a:t>dosage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forms</a:t>
            </a:r>
            <a:r>
              <a:rPr lang="cs-CZ" i="1" dirty="0">
                <a:solidFill>
                  <a:srgbClr val="C00000"/>
                </a:solidFill>
              </a:rPr>
              <a:t>:</a:t>
            </a:r>
          </a:p>
          <a:p>
            <a:pPr marL="450850" indent="-273050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C00000"/>
                </a:solidFill>
              </a:rPr>
              <a:t>Hydroxypropyl</a:t>
            </a:r>
            <a:r>
              <a:rPr lang="cs-CZ" dirty="0">
                <a:solidFill>
                  <a:srgbClr val="C00000"/>
                </a:solidFill>
              </a:rPr>
              <a:t>-</a:t>
            </a:r>
            <a:r>
              <a:rPr lang="el-GR" dirty="0">
                <a:solidFill>
                  <a:srgbClr val="C00000"/>
                </a:solidFill>
              </a:rPr>
              <a:t>β</a:t>
            </a:r>
            <a:r>
              <a:rPr lang="cs-CZ" dirty="0">
                <a:solidFill>
                  <a:srgbClr val="C00000"/>
                </a:solidFill>
              </a:rPr>
              <a:t>-</a:t>
            </a:r>
            <a:r>
              <a:rPr lang="cs-CZ" dirty="0" err="1">
                <a:solidFill>
                  <a:srgbClr val="C00000"/>
                </a:solidFill>
              </a:rPr>
              <a:t>cyclodextrin</a:t>
            </a:r>
            <a:r>
              <a:rPr lang="cs-CZ" dirty="0">
                <a:solidFill>
                  <a:srgbClr val="C00000"/>
                </a:solidFill>
              </a:rPr>
              <a:t> – </a:t>
            </a:r>
            <a:r>
              <a:rPr lang="cs-CZ" dirty="0" err="1">
                <a:solidFill>
                  <a:srgbClr val="C00000"/>
                </a:solidFill>
              </a:rPr>
              <a:t>clone</a:t>
            </a:r>
            <a:r>
              <a:rPr lang="cs-CZ" dirty="0">
                <a:solidFill>
                  <a:srgbClr val="C00000"/>
                </a:solidFill>
              </a:rPr>
              <a:t> to </a:t>
            </a:r>
            <a:r>
              <a:rPr lang="cs-CZ" dirty="0" err="1">
                <a:solidFill>
                  <a:srgbClr val="C00000"/>
                </a:solidFill>
              </a:rPr>
              <a:t>the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current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Mavenclad</a:t>
            </a:r>
            <a:r>
              <a:rPr lang="cs-CZ" dirty="0">
                <a:solidFill>
                  <a:srgbClr val="C00000"/>
                </a:solidFill>
              </a:rPr>
              <a:t> (</a:t>
            </a:r>
            <a:r>
              <a:rPr lang="cs-CZ" dirty="0" err="1">
                <a:solidFill>
                  <a:srgbClr val="C00000"/>
                </a:solidFill>
              </a:rPr>
              <a:t>freeze-drying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replaced</a:t>
            </a:r>
            <a:r>
              <a:rPr lang="cs-CZ" dirty="0">
                <a:solidFill>
                  <a:srgbClr val="C00000"/>
                </a:solidFill>
              </a:rPr>
              <a:t> by solid </a:t>
            </a:r>
            <a:r>
              <a:rPr lang="cs-CZ" dirty="0" err="1">
                <a:solidFill>
                  <a:srgbClr val="C00000"/>
                </a:solidFill>
              </a:rPr>
              <a:t>dispersion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300" dirty="0">
              <a:solidFill>
                <a:srgbClr val="C00000"/>
              </a:solidFill>
            </a:endParaRPr>
          </a:p>
          <a:p>
            <a:pPr marL="450850" indent="-273050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C00000"/>
                </a:solidFill>
              </a:rPr>
              <a:t>Polysaccharide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based</a:t>
            </a:r>
            <a:r>
              <a:rPr lang="cs-CZ" dirty="0">
                <a:solidFill>
                  <a:srgbClr val="C00000"/>
                </a:solidFill>
              </a:rPr>
              <a:t> solid </a:t>
            </a:r>
            <a:r>
              <a:rPr lang="cs-CZ" dirty="0" err="1">
                <a:solidFill>
                  <a:srgbClr val="C00000"/>
                </a:solidFill>
              </a:rPr>
              <a:t>dispersion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rgbClr val="C00000"/>
                </a:solidFill>
              </a:rPr>
              <a:t>Oral </a:t>
            </a:r>
            <a:r>
              <a:rPr lang="cs-CZ" i="1" dirty="0" err="1">
                <a:solidFill>
                  <a:srgbClr val="C00000"/>
                </a:solidFill>
              </a:rPr>
              <a:t>liquid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dosage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form</a:t>
            </a:r>
            <a:r>
              <a:rPr lang="cs-CZ" i="1" dirty="0">
                <a:solidFill>
                  <a:srgbClr val="C00000"/>
                </a:solidFill>
              </a:rPr>
              <a:t>:</a:t>
            </a:r>
          </a:p>
          <a:p>
            <a:pPr marL="450850" indent="-273050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C00000"/>
                </a:solidFill>
              </a:rPr>
              <a:t>Microemulsion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preconcentrate</a:t>
            </a:r>
            <a:r>
              <a:rPr lang="cs-CZ" dirty="0">
                <a:solidFill>
                  <a:srgbClr val="C00000"/>
                </a:solidFill>
              </a:rPr>
              <a:t> in soft </a:t>
            </a:r>
            <a:r>
              <a:rPr lang="cs-CZ" dirty="0" err="1">
                <a:solidFill>
                  <a:srgbClr val="C00000"/>
                </a:solidFill>
              </a:rPr>
              <a:t>gelatin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capsules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i="1" dirty="0" err="1">
                <a:solidFill>
                  <a:srgbClr val="C00000"/>
                </a:solidFill>
              </a:rPr>
              <a:t>Liquid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dosage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forms</a:t>
            </a:r>
            <a:r>
              <a:rPr lang="cs-CZ" i="1" dirty="0">
                <a:solidFill>
                  <a:srgbClr val="C00000"/>
                </a:solidFill>
              </a:rPr>
              <a:t>:</a:t>
            </a:r>
          </a:p>
          <a:p>
            <a:pPr marL="450850" indent="-273050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C00000"/>
                </a:solidFill>
              </a:rPr>
              <a:t>Subcutaneous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formulation</a:t>
            </a:r>
            <a:r>
              <a:rPr lang="cs-CZ" dirty="0">
                <a:solidFill>
                  <a:srgbClr val="C00000"/>
                </a:solidFill>
              </a:rPr>
              <a:t> 7-10mg/ml</a:t>
            </a:r>
          </a:p>
          <a:p>
            <a:pPr marL="450850" indent="-273050">
              <a:buFont typeface="Wingdings" panose="05000000000000000000" pitchFamily="2" charset="2"/>
              <a:buChar char="§"/>
            </a:pPr>
            <a:endParaRPr lang="cs-CZ" sz="1400" dirty="0">
              <a:solidFill>
                <a:srgbClr val="C00000"/>
              </a:solidFill>
            </a:endParaRPr>
          </a:p>
          <a:p>
            <a:pPr marL="177800" indent="0">
              <a:buNone/>
            </a:pPr>
            <a:endParaRPr lang="cs-CZ" sz="1400" dirty="0">
              <a:solidFill>
                <a:srgbClr val="C00000"/>
              </a:solidFill>
            </a:endParaRPr>
          </a:p>
          <a:p>
            <a:pPr marL="450850" indent="-273050">
              <a:buFont typeface="Wingdings" panose="05000000000000000000" pitchFamily="2" charset="2"/>
              <a:buChar char="§"/>
            </a:pPr>
            <a:r>
              <a:rPr lang="cs-CZ" dirty="0" err="1">
                <a:solidFill>
                  <a:srgbClr val="C00000"/>
                </a:solidFill>
              </a:rPr>
              <a:t>Eye</a:t>
            </a:r>
            <a:r>
              <a:rPr lang="cs-CZ" dirty="0">
                <a:solidFill>
                  <a:srgbClr val="C00000"/>
                </a:solidFill>
              </a:rPr>
              <a:t> drops – </a:t>
            </a:r>
            <a:r>
              <a:rPr lang="cs-CZ" dirty="0" err="1">
                <a:solidFill>
                  <a:srgbClr val="C00000"/>
                </a:solidFill>
              </a:rPr>
              <a:t>under</a:t>
            </a:r>
            <a:r>
              <a:rPr lang="cs-CZ" dirty="0">
                <a:solidFill>
                  <a:srgbClr val="C00000"/>
                </a:solidFill>
              </a:rPr>
              <a:t> development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50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C83B788-1E6A-6513-11C3-8E92FCA7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Example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Enzymes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application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II –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biosynthesis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cordycepin</a:t>
            </a:r>
            <a:endParaRPr 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285E690-CCC1-2820-3DCB-A0B244A46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Although different chemical synthesis methods of COR have developed, many problems still existed, including: a complicated synthesis process, cumbersome purification process, harmful organic solvents used in the synthesis process, and high cost.</a:t>
            </a:r>
            <a:endParaRPr lang="cs-CZ" sz="18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Therefore, chemical synthesis of COR is not suitable for large-scale industrial production at present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S</a:t>
            </a:r>
            <a:r>
              <a:rPr lang="en-US" sz="1800" b="0" i="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ome</a:t>
            </a:r>
            <a:r>
              <a:rPr lang="en-US" sz="1800" b="0" i="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defects are unavoidable and the production is still far from the demand of cordycepin.</a:t>
            </a:r>
            <a:endParaRPr lang="cs-CZ" sz="18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Our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biosynthe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tic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process is quite efficient, characterized by production of about 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6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g c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ordycepin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/l media/ 1 hr. </a:t>
            </a:r>
            <a:endParaRPr lang="cs-CZ" sz="18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process is completely organic solvent free,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including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purification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process, conversion of intermediates is over 85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%, total yield is about 60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% with a purity 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up 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to 99.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00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%.</a:t>
            </a:r>
            <a:endParaRPr lang="cs-CZ" sz="18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Both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chlorinated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and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fluorinated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cordycepin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analogues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(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potentially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resistant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to </a:t>
            </a:r>
            <a:r>
              <a:rPr lang="cs-CZ" sz="18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deamination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by Adenosine </a:t>
            </a:r>
            <a:r>
              <a:rPr lang="cs-CZ" sz="18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deaminase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can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be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prepared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in a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large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scale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as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well</a:t>
            </a:r>
            <a:endParaRPr lang="cs-CZ" sz="18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Patent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application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PV 2022-545 to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protect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cordycepin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enzymatic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synthesis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has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been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submitted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and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reviewed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by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Czech Patent Office</a:t>
            </a:r>
            <a:r>
              <a:rPr lang="cs-CZ" sz="18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recently</a:t>
            </a:r>
            <a:endParaRPr lang="cs-CZ" sz="1800" dirty="0">
              <a:solidFill>
                <a:srgbClr val="C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5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189B30E-8C5B-AD40-7B17-683B27D5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HPLC profile </a:t>
            </a:r>
            <a:r>
              <a:rPr lang="en-US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cs-CZ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cordycepin</a:t>
            </a:r>
            <a:endParaRPr lang="en-US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1932091A-794E-DB13-8BC3-61C5EFD4CA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602" y="1825625"/>
            <a:ext cx="803479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38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F162D2-7917-B265-A074-F7D0C3B52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Summary</a:t>
            </a:r>
            <a:endParaRPr 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CFA7799-91AD-9A41-418A-AE1874050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>
              <a:solidFill>
                <a:srgbClr val="222222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W</a:t>
            </a:r>
            <a:r>
              <a:rPr lang="en-US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 have in house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conveniet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source of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recombinant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enzymes which 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allo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ws</a:t>
            </a:r>
            <a:r>
              <a:rPr lang="en-US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us to develop green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enzyme-based biosynthesis of nu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c</a:t>
            </a:r>
            <a:r>
              <a:rPr lang="en-US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leoside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and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their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analogues</a:t>
            </a:r>
            <a:endParaRPr lang="cs-CZ" sz="1800" dirty="0">
              <a:solidFill>
                <a:srgbClr val="C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Our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enzyme-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based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synthesis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is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flexible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completely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organic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solvent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- free and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fulfils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definition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a green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process</a:t>
            </a:r>
            <a:endParaRPr lang="cs-CZ" sz="1800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Simpled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equipmentrequired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one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-</a:t>
            </a:r>
            <a:r>
              <a:rPr lang="cs-CZ" sz="180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pot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reaction</a:t>
            </a:r>
            <a:endParaRPr lang="cs-CZ" sz="1800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HPLC – free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final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product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purification</a:t>
            </a:r>
            <a:endParaRPr lang="cs-CZ" sz="1800" dirty="0">
              <a:solidFill>
                <a:srgbClr val="C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Two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recombinant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transglycosilases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are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availabe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right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now</a:t>
            </a:r>
            <a:endParaRPr lang="cs-CZ" sz="1800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Several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new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enzymes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are in a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pipe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line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including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e.g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. Adenosine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deaminase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Asparaginase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II,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Alcaline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phosphatase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etc</a:t>
            </a:r>
            <a:r>
              <a:rPr lang="cs-CZ" sz="1800" dirty="0">
                <a:solidFill>
                  <a:srgbClr val="C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At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present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beside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the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enzymes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we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can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offer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also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vertically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integrated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process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of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cladribine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production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–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our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nearest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future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goal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is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to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provide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integrated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approach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to any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produced</a:t>
            </a:r>
            <a:r>
              <a:rPr lang="cs-CZ" sz="180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nucleosides</a:t>
            </a:r>
            <a:endParaRPr lang="cs-CZ" sz="1800" dirty="0">
              <a:solidFill>
                <a:srgbClr val="C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53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934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Cambria Math</vt:lpstr>
      <vt:lpstr>Times New Roman</vt:lpstr>
      <vt:lpstr>Wingdings</vt:lpstr>
      <vt:lpstr>Motiv Office</vt:lpstr>
      <vt:lpstr>Transglycosylation reaction - scheme</vt:lpstr>
      <vt:lpstr>Adaptive evolution as a tool for E. coli  strain producing extracellular transglycosilases</vt:lpstr>
      <vt:lpstr>Product characteristics</vt:lpstr>
      <vt:lpstr>   Examples of Enzymes application I – Biosynthesis of Cladribine </vt:lpstr>
      <vt:lpstr>HPLC profile of  recrystalized cladribine</vt:lpstr>
      <vt:lpstr>Available final dosage forms</vt:lpstr>
      <vt:lpstr>Example of Enzymes application II – biosynthesis of cordycepin</vt:lpstr>
      <vt:lpstr>HPLC profile of  cordycepin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synthesis of nucleoside analogues –  a vertically integrated approach</dc:title>
  <dc:creator>gemini</dc:creator>
  <cp:lastModifiedBy>Otradovský Jiří</cp:lastModifiedBy>
  <cp:revision>12</cp:revision>
  <cp:lastPrinted>2024-01-23T10:50:52Z</cp:lastPrinted>
  <dcterms:created xsi:type="dcterms:W3CDTF">2023-06-02T03:21:16Z</dcterms:created>
  <dcterms:modified xsi:type="dcterms:W3CDTF">2024-01-26T11:14:18Z</dcterms:modified>
</cp:coreProperties>
</file>